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3" r:id="rId2"/>
    <p:sldId id="415" r:id="rId3"/>
    <p:sldId id="408" r:id="rId4"/>
    <p:sldId id="382" r:id="rId5"/>
    <p:sldId id="417" r:id="rId6"/>
    <p:sldId id="389" r:id="rId7"/>
    <p:sldId id="409" r:id="rId8"/>
    <p:sldId id="393" r:id="rId9"/>
    <p:sldId id="395" r:id="rId10"/>
    <p:sldId id="410" r:id="rId11"/>
    <p:sldId id="396" r:id="rId12"/>
    <p:sldId id="399" r:id="rId13"/>
    <p:sldId id="412" r:id="rId14"/>
    <p:sldId id="400" r:id="rId15"/>
    <p:sldId id="403" r:id="rId16"/>
    <p:sldId id="402" r:id="rId17"/>
    <p:sldId id="404" r:id="rId18"/>
    <p:sldId id="413" r:id="rId19"/>
    <p:sldId id="405" r:id="rId20"/>
    <p:sldId id="406" r:id="rId21"/>
    <p:sldId id="407" r:id="rId22"/>
    <p:sldId id="378" r:id="rId23"/>
    <p:sldId id="365" r:id="rId24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953735"/>
    <a:srgbClr val="FFFF00"/>
    <a:srgbClr val="9954CC"/>
    <a:srgbClr val="B3A2C7"/>
    <a:srgbClr val="8EB4E3"/>
    <a:srgbClr val="EF898B"/>
    <a:srgbClr val="00B050"/>
    <a:srgbClr val="2E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80708" autoAdjust="0"/>
  </p:normalViewPr>
  <p:slideViewPr>
    <p:cSldViewPr snapToGrid="0">
      <p:cViewPr varScale="1">
        <p:scale>
          <a:sx n="90" d="100"/>
          <a:sy n="90" d="100"/>
        </p:scale>
        <p:origin x="1368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A4F4C72-3817-4632-B08E-90E0F73570AB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B8D7A2E-7B55-4FBD-994A-3C0F40411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0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8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06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00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33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30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8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49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0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8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50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127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46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67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8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4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7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0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8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1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2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3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5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66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3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1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08C3-5DFD-4C62-A5F9-DA8D5A5CC760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zLLliCxeYA?feature=oembed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PDqFMY4ssk?feature=oembed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yWpgTL4778?feature=oembed" TargetMode="Externa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05727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48" y="1595437"/>
            <a:ext cx="12191999" cy="1219205"/>
          </a:xfr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4400" b="1" dirty="0">
                <a:solidFill>
                  <a:srgbClr val="203B5B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어드벤처 디자인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32200" y="3386885"/>
            <a:ext cx="7527600" cy="2859207"/>
          </a:xfrm>
        </p:spPr>
        <p:txBody>
          <a:bodyPr>
            <a:noAutofit/>
          </a:bodyPr>
          <a:lstStyle/>
          <a:p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- 5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주차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</a:t>
            </a:r>
            <a:r>
              <a:rPr lang="ko-KR" altLang="en-US" b="1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서보모터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사용하기 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sz="2800" dirty="0"/>
          </a:p>
          <a:p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3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altLang="ko-KR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시리얼 모니터를 이용하여 </a:t>
            </a:r>
            <a:r>
              <a:rPr lang="ko-KR" altLang="en-US" sz="2400" dirty="0" err="1"/>
              <a:t>서보모터의</a:t>
            </a:r>
            <a:r>
              <a:rPr lang="ko-KR" altLang="en-US" sz="2400" dirty="0"/>
              <a:t> 각도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확인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시리얼 모니터 입력에 따라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각도가 변화한다</a:t>
            </a:r>
            <a:r>
              <a:rPr lang="en-US" altLang="ko-KR" sz="1600" dirty="0"/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457CB9-BF08-4AFB-8E8F-496972C12A81}"/>
              </a:ext>
            </a:extLst>
          </p:cNvPr>
          <p:cNvSpPr/>
          <p:nvPr/>
        </p:nvSpPr>
        <p:spPr>
          <a:xfrm>
            <a:off x="2497756" y="5562993"/>
            <a:ext cx="6146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시리얼모니터 입력에 따라 지정된 방향으로 </a:t>
            </a:r>
            <a:r>
              <a:rPr lang="ko-KR" altLang="en-US" sz="1200" dirty="0" err="1"/>
              <a:t>서보모터가</a:t>
            </a:r>
            <a:r>
              <a:rPr lang="ko-KR" altLang="en-US" sz="1200" dirty="0"/>
              <a:t> </a:t>
            </a:r>
            <a:r>
              <a:rPr lang="en-US" altLang="ko-KR" sz="1200" dirty="0"/>
              <a:t>15</a:t>
            </a:r>
            <a:r>
              <a:rPr lang="ko-KR" altLang="en-US" sz="1200" dirty="0" err="1"/>
              <a:t>도씩</a:t>
            </a:r>
            <a:r>
              <a:rPr lang="ko-KR" altLang="en-US" sz="1200" dirty="0"/>
              <a:t> 회전</a:t>
            </a:r>
            <a:r>
              <a:rPr lang="en-US" altLang="ko-KR" sz="1200" dirty="0"/>
              <a:t>&gt;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E24C95-7A10-4E47-A02B-BA55A2696D58}"/>
              </a:ext>
            </a:extLst>
          </p:cNvPr>
          <p:cNvGrpSpPr/>
          <p:nvPr/>
        </p:nvGrpSpPr>
        <p:grpSpPr>
          <a:xfrm>
            <a:off x="576648" y="2276450"/>
            <a:ext cx="10915915" cy="3095564"/>
            <a:chOff x="576648" y="2276450"/>
            <a:chExt cx="10915915" cy="30955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F5933F-3347-46F8-A44B-3223DECC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48" y="2472056"/>
              <a:ext cx="5472829" cy="2898059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8E14F15-CD3E-436B-ABC2-920339A4D1D8}"/>
                </a:ext>
              </a:extLst>
            </p:cNvPr>
            <p:cNvGrpSpPr/>
            <p:nvPr/>
          </p:nvGrpSpPr>
          <p:grpSpPr>
            <a:xfrm>
              <a:off x="6096000" y="2276450"/>
              <a:ext cx="5396563" cy="3095564"/>
              <a:chOff x="6096000" y="2276450"/>
              <a:chExt cx="5396563" cy="309556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15CA69B-AF98-473F-97D2-9B3CCAA5A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9074" y="2472056"/>
                <a:ext cx="5223489" cy="289995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439D284-2567-4674-9088-EF27A09E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6096000" y="2276450"/>
                <a:ext cx="2829828" cy="4060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833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시리얼 모니터를 이용하여 </a:t>
            </a:r>
            <a:r>
              <a:rPr lang="ko-KR" altLang="en-US" sz="2400" dirty="0" err="1"/>
              <a:t>서보모터의</a:t>
            </a:r>
            <a:r>
              <a:rPr lang="ko-KR" altLang="en-US" sz="2400" dirty="0"/>
              <a:t> 각도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886626" y="1601655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온라인 미디어 3" title="[D-61]서보모터">
            <a:hlinkClick r:id="" action="ppaction://media"/>
            <a:extLst>
              <a:ext uri="{FF2B5EF4-FFF2-40B4-BE49-F238E27FC236}">
                <a16:creationId xmlns:a16="http://schemas.microsoft.com/office/drawing/2014/main" id="{64DA947B-7B87-400F-B070-7EF25B9871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7181" y="1971929"/>
            <a:ext cx="7275383" cy="41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추가 준비물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브레드보드</a:t>
            </a:r>
            <a:r>
              <a:rPr lang="en-US" altLang="ko-KR" sz="1600" dirty="0"/>
              <a:t>, </a:t>
            </a:r>
            <a:r>
              <a:rPr lang="ko-KR" altLang="en-US" sz="1600" dirty="0"/>
              <a:t>가변저항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‘수</a:t>
            </a:r>
            <a:r>
              <a:rPr lang="en-US" altLang="ko-KR" sz="1600" dirty="0"/>
              <a:t>-</a:t>
            </a:r>
            <a:r>
              <a:rPr lang="ko-KR" altLang="en-US" sz="1600" dirty="0"/>
              <a:t>수 점퍼케이블을  이용하여 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전원 단자에 꽂아서 </a:t>
            </a:r>
            <a:r>
              <a:rPr lang="ko-KR" altLang="en-US" sz="1600" dirty="0" err="1"/>
              <a:t>우노보드와</a:t>
            </a:r>
            <a:r>
              <a:rPr lang="ko-KR" altLang="en-US" sz="1600" dirty="0"/>
              <a:t>  연결해주세요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ECFC3D-0DCB-4898-83FF-447760F56B23}"/>
              </a:ext>
            </a:extLst>
          </p:cNvPr>
          <p:cNvGrpSpPr/>
          <p:nvPr/>
        </p:nvGrpSpPr>
        <p:grpSpPr>
          <a:xfrm>
            <a:off x="7361949" y="2175957"/>
            <a:ext cx="3349133" cy="3320347"/>
            <a:chOff x="7505323" y="2500853"/>
            <a:chExt cx="3684046" cy="365238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5855A3-1D35-4615-9792-7763FB966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323" y="2500853"/>
              <a:ext cx="3684046" cy="338569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141140-F93E-46CD-B941-FD5321536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3818" y="5838417"/>
              <a:ext cx="1254641" cy="31481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8C03F4-D5A1-4465-ACCC-D8900AF210D5}"/>
              </a:ext>
            </a:extLst>
          </p:cNvPr>
          <p:cNvGrpSpPr/>
          <p:nvPr/>
        </p:nvGrpSpPr>
        <p:grpSpPr>
          <a:xfrm>
            <a:off x="1790716" y="2330349"/>
            <a:ext cx="4607468" cy="3165955"/>
            <a:chOff x="1369950" y="2500853"/>
            <a:chExt cx="5575037" cy="38308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D63443-674B-4AFD-95A1-0B86A71A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950" y="2500853"/>
              <a:ext cx="5575037" cy="364844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C6936A-FAE8-461F-B9D5-2B50E62E2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49"/>
            <a:stretch/>
          </p:blipFill>
          <p:spPr>
            <a:xfrm>
              <a:off x="1989279" y="5959261"/>
              <a:ext cx="2991795" cy="3723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3B1EC3-CD15-4356-BA9D-B89AFCFAD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836"/>
            <a:stretch/>
          </p:blipFill>
          <p:spPr>
            <a:xfrm>
              <a:off x="4782082" y="4109198"/>
              <a:ext cx="910194" cy="372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16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 코드 설명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연결을 마친 후 </a:t>
            </a:r>
            <a:r>
              <a:rPr lang="ko-KR" altLang="en-US" sz="1600" dirty="0" err="1"/>
              <a:t>아두이노와</a:t>
            </a:r>
            <a:r>
              <a:rPr lang="ko-KR" altLang="en-US" sz="1600" dirty="0"/>
              <a:t> </a:t>
            </a:r>
            <a:r>
              <a:rPr lang="en-US" altLang="ko-KR" sz="1600" dirty="0"/>
              <a:t>PC </a:t>
            </a:r>
            <a:r>
              <a:rPr lang="ko-KR" altLang="en-US" sz="1600" dirty="0"/>
              <a:t>를 연결하여 다음 장의 코드를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스케치에 입력 후 업로드 해줍니다</a:t>
            </a:r>
            <a:r>
              <a:rPr lang="en-US" altLang="ko-KR" sz="1600" dirty="0"/>
              <a:t>.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/>
              <a:t>서보모터가</a:t>
            </a:r>
            <a:r>
              <a:rPr lang="ko-KR" altLang="en-US" sz="1600" dirty="0"/>
              <a:t> </a:t>
            </a:r>
            <a:r>
              <a:rPr lang="en-US" altLang="ko-KR" sz="1600" dirty="0"/>
              <a:t>0 ~ 180°</a:t>
            </a:r>
            <a:r>
              <a:rPr lang="ko-KR" altLang="en-US" sz="1600" dirty="0"/>
              <a:t>를 반복적으로 움직이면서 </a:t>
            </a:r>
            <a:r>
              <a:rPr lang="ko-KR" altLang="en-US" sz="1600" dirty="0" err="1"/>
              <a:t>서보모터의</a:t>
            </a:r>
            <a:r>
              <a:rPr lang="ko-KR" altLang="en-US" sz="1600" dirty="0"/>
              <a:t> 회전 각을 알 수 있는 코드 입니다</a:t>
            </a:r>
            <a:r>
              <a:rPr lang="en-US" altLang="ko-KR" sz="1600" dirty="0"/>
              <a:t>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 err="1"/>
              <a:t>아두이노</a:t>
            </a:r>
            <a:r>
              <a:rPr lang="ko-KR" altLang="en-US" sz="1600" dirty="0"/>
              <a:t> 보드에 가변저항과 </a:t>
            </a:r>
            <a:r>
              <a:rPr lang="ko-KR" altLang="en-US" sz="1600" dirty="0" err="1"/>
              <a:t>서보모터를</a:t>
            </a:r>
            <a:r>
              <a:rPr lang="ko-KR" altLang="en-US" sz="1600" dirty="0"/>
              <a:t> 연결한다</a:t>
            </a:r>
            <a:r>
              <a:rPr lang="en-US" altLang="ko-KR" sz="1600" dirty="0"/>
              <a:t>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가변저항에서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보드로 값을 전달받는다</a:t>
            </a:r>
            <a:r>
              <a:rPr lang="en-US" altLang="ko-KR" sz="1600" dirty="0"/>
              <a:t>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전달받은 가변저항 값을 각도 값으로 </a:t>
            </a:r>
            <a:r>
              <a:rPr lang="ko-KR" altLang="en-US" sz="1600" dirty="0" err="1"/>
              <a:t>맵핑한다</a:t>
            </a:r>
            <a:r>
              <a:rPr lang="en-US" altLang="ko-KR" sz="1600" dirty="0"/>
              <a:t>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 err="1"/>
              <a:t>맵핑된</a:t>
            </a:r>
            <a:r>
              <a:rPr lang="ko-KR" altLang="en-US" sz="1600" dirty="0"/>
              <a:t> 각도 값을 </a:t>
            </a:r>
            <a:r>
              <a:rPr lang="ko-KR" altLang="en-US" sz="1600" dirty="0" err="1"/>
              <a:t>서보모터로</a:t>
            </a:r>
            <a:r>
              <a:rPr lang="ko-KR" altLang="en-US" sz="1600" dirty="0"/>
              <a:t> 전달한다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2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587D67-6199-4144-94B2-914312C4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74" y="2185642"/>
            <a:ext cx="4846834" cy="40443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제어하기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4C71D-6339-457B-BC7F-9F59EE8E1040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213023" y="4879874"/>
            <a:ext cx="1064968" cy="7885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B487B-5196-4F74-B892-28EA75437062}"/>
              </a:ext>
            </a:extLst>
          </p:cNvPr>
          <p:cNvSpPr/>
          <p:nvPr/>
        </p:nvSpPr>
        <p:spPr>
          <a:xfrm>
            <a:off x="545284" y="4679174"/>
            <a:ext cx="4321743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/>
              <a:t>가변저항 값을 </a:t>
            </a:r>
            <a:r>
              <a:rPr lang="ko-KR" altLang="en-US" sz="1100" dirty="0" err="1"/>
              <a:t>서보모터</a:t>
            </a:r>
            <a:r>
              <a:rPr lang="ko-KR" altLang="en-US" sz="1100" dirty="0"/>
              <a:t> 값으로 맵핑</a:t>
            </a:r>
            <a:endParaRPr lang="en-US" altLang="ko-KR" sz="1100" dirty="0"/>
          </a:p>
          <a:p>
            <a:pPr lvl="1" algn="ctr">
              <a:lnSpc>
                <a:spcPct val="100000"/>
              </a:lnSpc>
            </a:pPr>
            <a:r>
              <a:rPr lang="en-US" altLang="ko-KR" sz="1100" dirty="0"/>
              <a:t>(0~1023 </a:t>
            </a:r>
            <a:r>
              <a:rPr lang="ko-KR" altLang="en-US" sz="1100" dirty="0"/>
              <a:t>→</a:t>
            </a:r>
            <a:r>
              <a:rPr lang="en-US" altLang="ko-KR" sz="1100" dirty="0"/>
              <a:t> 0~179)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9DA816-9B29-4E5B-A8BD-7E4E86DEA64D}"/>
              </a:ext>
            </a:extLst>
          </p:cNvPr>
          <p:cNvCxnSpPr>
            <a:cxnSpLocks/>
          </p:cNvCxnSpPr>
          <p:nvPr/>
        </p:nvCxnSpPr>
        <p:spPr>
          <a:xfrm flipH="1" flipV="1">
            <a:off x="4179334" y="3705612"/>
            <a:ext cx="1086427" cy="98725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BC4DE-DA6B-429D-AE86-38EBFB88E79B}"/>
              </a:ext>
            </a:extLst>
          </p:cNvPr>
          <p:cNvSpPr/>
          <p:nvPr/>
        </p:nvSpPr>
        <p:spPr>
          <a:xfrm>
            <a:off x="1940690" y="5568816"/>
            <a:ext cx="257127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서보모터에</a:t>
            </a:r>
            <a:r>
              <a:rPr lang="ko-KR" altLang="en-US" sz="1100" dirty="0"/>
              <a:t> 값 전송</a:t>
            </a:r>
            <a:endParaRPr lang="en-US" altLang="ko-KR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78CA5-885F-4ACF-BA5D-353AF61BF422}"/>
              </a:ext>
            </a:extLst>
          </p:cNvPr>
          <p:cNvSpPr/>
          <p:nvPr/>
        </p:nvSpPr>
        <p:spPr>
          <a:xfrm>
            <a:off x="5277991" y="4566855"/>
            <a:ext cx="2960820" cy="2499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0ABD12-28F1-4694-BFE1-2E1380097729}"/>
              </a:ext>
            </a:extLst>
          </p:cNvPr>
          <p:cNvSpPr/>
          <p:nvPr/>
        </p:nvSpPr>
        <p:spPr>
          <a:xfrm>
            <a:off x="5277991" y="4854575"/>
            <a:ext cx="4435870" cy="208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FE91D9-7187-4843-A2F2-898ED2426A4E}"/>
              </a:ext>
            </a:extLst>
          </p:cNvPr>
          <p:cNvCxnSpPr>
            <a:cxnSpLocks/>
          </p:cNvCxnSpPr>
          <p:nvPr/>
        </p:nvCxnSpPr>
        <p:spPr>
          <a:xfrm flipH="1">
            <a:off x="4179334" y="5480087"/>
            <a:ext cx="1106135" cy="21359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872D11-7BC7-4190-838F-E367879A1316}"/>
              </a:ext>
            </a:extLst>
          </p:cNvPr>
          <p:cNvSpPr/>
          <p:nvPr/>
        </p:nvSpPr>
        <p:spPr>
          <a:xfrm>
            <a:off x="2019107" y="3562158"/>
            <a:ext cx="256591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가변저항 값 읽기</a:t>
            </a:r>
            <a:endParaRPr lang="en-US" altLang="ko-KR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B43ABC-D5E4-4D18-8773-93B6E3BCD7A8}"/>
              </a:ext>
            </a:extLst>
          </p:cNvPr>
          <p:cNvSpPr/>
          <p:nvPr/>
        </p:nvSpPr>
        <p:spPr>
          <a:xfrm>
            <a:off x="5277991" y="5359915"/>
            <a:ext cx="2246122" cy="2499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2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확인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가변저항 회전에 따라 </a:t>
            </a:r>
            <a:r>
              <a:rPr lang="ko-KR" altLang="en-US" sz="1600" dirty="0" err="1"/>
              <a:t>서보모터가</a:t>
            </a:r>
            <a:r>
              <a:rPr lang="ko-KR" altLang="en-US" sz="1600" dirty="0"/>
              <a:t> </a:t>
            </a:r>
            <a:r>
              <a:rPr lang="en-US" altLang="ko-KR" sz="1600" dirty="0"/>
              <a:t>0º ~ 180º </a:t>
            </a:r>
            <a:r>
              <a:rPr lang="ko-KR" altLang="en-US" sz="1600" dirty="0"/>
              <a:t>를 움직인다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76FB5-A992-41D5-895C-8CBA0B80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50" y="2386886"/>
            <a:ext cx="4103587" cy="3842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35D4AF-E884-4FAA-9C25-531D3E72773A}"/>
              </a:ext>
            </a:extLst>
          </p:cNvPr>
          <p:cNvSpPr txBox="1"/>
          <p:nvPr/>
        </p:nvSpPr>
        <p:spPr>
          <a:xfrm>
            <a:off x="3111659" y="6252407"/>
            <a:ext cx="334097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/>
              <a:t>가변저항 회전에 따라 </a:t>
            </a:r>
            <a:r>
              <a:rPr lang="ko-KR" altLang="en-US" sz="1100" dirty="0" err="1"/>
              <a:t>서보모터가</a:t>
            </a:r>
            <a:r>
              <a:rPr lang="ko-KR" altLang="en-US" sz="1100" dirty="0"/>
              <a:t> 움직이는 모습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101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886626" y="1601655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온라인 미디어 3" title="[에듀이노] 아두이노 서보모터 가변저항으로 제어하기_SG90">
            <a:hlinkClick r:id="" action="ppaction://media"/>
            <a:extLst>
              <a:ext uri="{FF2B5EF4-FFF2-40B4-BE49-F238E27FC236}">
                <a16:creationId xmlns:a16="http://schemas.microsoft.com/office/drawing/2014/main" id="{3B358CFA-3259-4E8F-868F-F89ED9BF6E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8791" y="1993900"/>
            <a:ext cx="7539182" cy="42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3.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제어하면서 </a:t>
            </a:r>
            <a:r>
              <a:rPr lang="ko-KR" altLang="en-US" sz="2400" dirty="0" err="1"/>
              <a:t>각도값</a:t>
            </a:r>
            <a:r>
              <a:rPr lang="ko-KR" altLang="en-US" sz="2400" dirty="0"/>
              <a:t>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추가 준비물 </a:t>
            </a:r>
            <a:r>
              <a:rPr lang="en-US" altLang="ko-KR" dirty="0"/>
              <a:t>: LCD 1602(I2C)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141140-F93E-46CD-B941-FD532153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079" y="5426626"/>
            <a:ext cx="1211210" cy="303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C6936A-FAE8-461F-B9D5-2B50E62E2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49"/>
          <a:stretch/>
        </p:blipFill>
        <p:spPr>
          <a:xfrm>
            <a:off x="2614921" y="5444904"/>
            <a:ext cx="2991795" cy="3723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B1EC3-CD15-4356-BA9D-B89AFCFAD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36"/>
          <a:stretch/>
        </p:blipFill>
        <p:spPr>
          <a:xfrm>
            <a:off x="6402410" y="5392387"/>
            <a:ext cx="910194" cy="372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32572C-3E19-4213-8177-4907B9196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9" y="2338939"/>
            <a:ext cx="4611887" cy="3105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9252FC-90FB-4D50-9B62-6F6165BD90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027"/>
          <a:stretch/>
        </p:blipFill>
        <p:spPr>
          <a:xfrm>
            <a:off x="5415817" y="2655045"/>
            <a:ext cx="3071848" cy="12240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AC8D3F-9139-42F1-9B64-C73CE7E49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709" y="2305715"/>
            <a:ext cx="2342308" cy="30608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9A6A12-CB6F-4921-8779-FC9C620533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83"/>
          <a:stretch/>
        </p:blipFill>
        <p:spPr>
          <a:xfrm>
            <a:off x="6015719" y="4163945"/>
            <a:ext cx="1889358" cy="12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3.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제어하면서 </a:t>
            </a:r>
            <a:r>
              <a:rPr lang="ko-KR" altLang="en-US" sz="2400" dirty="0" err="1"/>
              <a:t>각도값</a:t>
            </a:r>
            <a:r>
              <a:rPr lang="ko-KR" altLang="en-US" sz="2400" dirty="0"/>
              <a:t>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예제코드 설명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실습 예제 </a:t>
            </a:r>
            <a:r>
              <a:rPr lang="en-US" altLang="ko-KR" sz="1600" dirty="0"/>
              <a:t>2</a:t>
            </a:r>
            <a:r>
              <a:rPr lang="ko-KR" altLang="en-US" sz="1600" dirty="0"/>
              <a:t>의 상태에서 </a:t>
            </a:r>
            <a:r>
              <a:rPr lang="en-US" altLang="ko-KR" sz="1600" dirty="0"/>
              <a:t>LCD </a:t>
            </a:r>
            <a:r>
              <a:rPr lang="ko-KR" altLang="en-US" sz="1600" dirty="0"/>
              <a:t>모니터와의 연결한다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서보모터에</a:t>
            </a:r>
            <a:r>
              <a:rPr lang="ko-KR" altLang="en-US" sz="1600" dirty="0"/>
              <a:t> 전달되는 각도 값을 </a:t>
            </a:r>
            <a:r>
              <a:rPr lang="en-US" altLang="ko-KR" sz="1600" dirty="0"/>
              <a:t>LCD </a:t>
            </a:r>
            <a:r>
              <a:rPr lang="ko-KR" altLang="en-US" sz="1600" dirty="0"/>
              <a:t>모니터에도 출력한다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97BD8E-F034-445C-96A2-EA52C0E9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98" y="1777169"/>
            <a:ext cx="4765021" cy="49826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3.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제어하면서 </a:t>
            </a:r>
            <a:r>
              <a:rPr lang="ko-KR" altLang="en-US" sz="2400" dirty="0" err="1"/>
              <a:t>각도값</a:t>
            </a:r>
            <a:r>
              <a:rPr lang="ko-KR" altLang="en-US" sz="2400" dirty="0"/>
              <a:t>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4C71D-6339-457B-BC7F-9F59EE8E1040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flipH="1">
            <a:off x="4076681" y="2388194"/>
            <a:ext cx="1153717" cy="34875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B487B-5196-4F74-B892-28EA75437062}"/>
              </a:ext>
            </a:extLst>
          </p:cNvPr>
          <p:cNvSpPr/>
          <p:nvPr/>
        </p:nvSpPr>
        <p:spPr>
          <a:xfrm>
            <a:off x="2507535" y="2606147"/>
            <a:ext cx="156914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en-US" altLang="ko-KR" sz="1100" dirty="0"/>
              <a:t>LCD </a:t>
            </a:r>
            <a:r>
              <a:rPr lang="ko-KR" altLang="en-US" sz="1100" dirty="0"/>
              <a:t>접근주소</a:t>
            </a:r>
            <a:endParaRPr lang="en-US" altLang="ko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9DA816-9B29-4E5B-A8BD-7E4E86DEA64D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 flipV="1">
            <a:off x="4076680" y="3557186"/>
            <a:ext cx="1316794" cy="218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BC4DE-DA6B-429D-AE86-38EBFB88E79B}"/>
              </a:ext>
            </a:extLst>
          </p:cNvPr>
          <p:cNvSpPr/>
          <p:nvPr/>
        </p:nvSpPr>
        <p:spPr>
          <a:xfrm>
            <a:off x="2020522" y="5447937"/>
            <a:ext cx="2056158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실습 예제</a:t>
            </a:r>
            <a:r>
              <a:rPr lang="en-US" altLang="ko-KR" sz="1100" dirty="0"/>
              <a:t>2</a:t>
            </a:r>
            <a:r>
              <a:rPr lang="ko-KR" altLang="en-US" sz="1100" dirty="0"/>
              <a:t>의 </a:t>
            </a:r>
            <a:r>
              <a:rPr lang="en-US" altLang="ko-KR" sz="1100" dirty="0"/>
              <a:t>angle</a:t>
            </a:r>
            <a:r>
              <a:rPr lang="ko-KR" altLang="en-US" sz="1100" dirty="0"/>
              <a:t>값</a:t>
            </a:r>
            <a:endParaRPr lang="en-US" altLang="ko-KR" sz="1100" dirty="0"/>
          </a:p>
          <a:p>
            <a:pPr lvl="1" algn="ctr">
              <a:lnSpc>
                <a:spcPct val="100000"/>
              </a:lnSpc>
            </a:pPr>
            <a:r>
              <a:rPr lang="en-US" altLang="ko-KR" sz="1100" dirty="0"/>
              <a:t>LCD</a:t>
            </a:r>
            <a:r>
              <a:rPr lang="ko-KR" altLang="en-US" sz="1100" dirty="0"/>
              <a:t> 모니터에 출력</a:t>
            </a:r>
            <a:endParaRPr lang="en-US" altLang="ko-KR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78CA5-885F-4ACF-BA5D-353AF61BF422}"/>
              </a:ext>
            </a:extLst>
          </p:cNvPr>
          <p:cNvSpPr/>
          <p:nvPr/>
        </p:nvSpPr>
        <p:spPr>
          <a:xfrm>
            <a:off x="5393474" y="3370625"/>
            <a:ext cx="1296084" cy="4169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0ABD12-28F1-4694-BFE1-2E1380097729}"/>
              </a:ext>
            </a:extLst>
          </p:cNvPr>
          <p:cNvSpPr/>
          <p:nvPr/>
        </p:nvSpPr>
        <p:spPr>
          <a:xfrm>
            <a:off x="5230398" y="2281394"/>
            <a:ext cx="4640309" cy="2135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FE91D9-7187-4843-A2F2-898ED2426A4E}"/>
              </a:ext>
            </a:extLst>
          </p:cNvPr>
          <p:cNvCxnSpPr>
            <a:cxnSpLocks/>
            <a:stCxn id="23" idx="1"/>
            <a:endCxn id="20" idx="3"/>
          </p:cNvCxnSpPr>
          <p:nvPr/>
        </p:nvCxnSpPr>
        <p:spPr>
          <a:xfrm flipH="1" flipV="1">
            <a:off x="4076680" y="5663381"/>
            <a:ext cx="1292063" cy="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872D11-7BC7-4190-838F-E367879A1316}"/>
              </a:ext>
            </a:extLst>
          </p:cNvPr>
          <p:cNvSpPr/>
          <p:nvPr/>
        </p:nvSpPr>
        <p:spPr>
          <a:xfrm>
            <a:off x="2819817" y="3426381"/>
            <a:ext cx="125686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en-US" altLang="ko-KR" sz="1100" dirty="0"/>
              <a:t>LCD </a:t>
            </a:r>
            <a:r>
              <a:rPr lang="ko-KR" altLang="en-US" sz="1100" dirty="0"/>
              <a:t>세팅</a:t>
            </a:r>
            <a:endParaRPr lang="en-US" altLang="ko-KR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B43ABC-D5E4-4D18-8773-93B6E3BCD7A8}"/>
              </a:ext>
            </a:extLst>
          </p:cNvPr>
          <p:cNvSpPr/>
          <p:nvPr/>
        </p:nvSpPr>
        <p:spPr>
          <a:xfrm>
            <a:off x="5368743" y="5181701"/>
            <a:ext cx="3771855" cy="963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8DD967A-F0A7-47FD-BCE5-C270D2BBEE59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flipH="1">
            <a:off x="4134625" y="2041324"/>
            <a:ext cx="1115024" cy="18208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1CD9E9-DD04-4F17-825F-42CC7D114E9B}"/>
              </a:ext>
            </a:extLst>
          </p:cNvPr>
          <p:cNvSpPr/>
          <p:nvPr/>
        </p:nvSpPr>
        <p:spPr>
          <a:xfrm>
            <a:off x="1703672" y="2092600"/>
            <a:ext cx="243095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en-US" altLang="ko-KR" sz="1100" dirty="0"/>
              <a:t>LCD 1602 I2C</a:t>
            </a:r>
            <a:r>
              <a:rPr lang="ko-KR" altLang="en-US" sz="1100" dirty="0"/>
              <a:t>용 라이브러리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F6B754-F059-4143-B0EB-5E477F2E9CA5}"/>
              </a:ext>
            </a:extLst>
          </p:cNvPr>
          <p:cNvSpPr/>
          <p:nvPr/>
        </p:nvSpPr>
        <p:spPr>
          <a:xfrm>
            <a:off x="5249649" y="1934524"/>
            <a:ext cx="2445750" cy="2135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서보모터의</a:t>
            </a:r>
            <a:r>
              <a:rPr lang="ko-KR" altLang="en-US" sz="2400" dirty="0"/>
              <a:t> 이해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모터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바퀴</a:t>
            </a:r>
            <a:r>
              <a:rPr lang="en-US" altLang="ko-KR" sz="1600" dirty="0"/>
              <a:t>, </a:t>
            </a:r>
            <a:r>
              <a:rPr lang="ko-KR" altLang="en-US" sz="1600" dirty="0"/>
              <a:t>팔</a:t>
            </a:r>
            <a:r>
              <a:rPr lang="en-US" altLang="ko-KR" sz="1600" dirty="0"/>
              <a:t>, </a:t>
            </a:r>
            <a:r>
              <a:rPr lang="ko-KR" altLang="en-US" sz="1600" dirty="0"/>
              <a:t>다리</a:t>
            </a:r>
            <a:r>
              <a:rPr lang="en-US" altLang="ko-KR" sz="1600" dirty="0"/>
              <a:t>, </a:t>
            </a:r>
            <a:r>
              <a:rPr lang="ko-KR" altLang="en-US" sz="1600" dirty="0"/>
              <a:t>손가락 등의 움직임을 구현하기 위한 필수적인 장치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다양한 종류의 모터가 존재하며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아두이노에서는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서보모터</a:t>
            </a:r>
            <a:r>
              <a:rPr lang="en-US" altLang="ko-KR" sz="1600" dirty="0"/>
              <a:t>, DC</a:t>
            </a:r>
            <a:r>
              <a:rPr lang="ko-KR" altLang="en-US" sz="1600" dirty="0"/>
              <a:t>모터</a:t>
            </a:r>
            <a:r>
              <a:rPr lang="en-US" altLang="ko-KR" sz="1600" dirty="0"/>
              <a:t>, </a:t>
            </a:r>
            <a:r>
              <a:rPr lang="ko-KR" altLang="en-US" sz="1600" dirty="0"/>
              <a:t>스텝모터 등이 많이 사용된다</a:t>
            </a:r>
            <a:endParaRPr lang="en-US" altLang="ko-KR" sz="16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/>
              <a:t>서보모터</a:t>
            </a:r>
            <a:r>
              <a:rPr lang="ko-KR" altLang="en-US" sz="2000" dirty="0"/>
              <a:t> </a:t>
            </a:r>
            <a:r>
              <a:rPr lang="en-US" altLang="ko-KR" sz="2000" dirty="0"/>
              <a:t>(SG-90) </a:t>
            </a:r>
            <a:r>
              <a:rPr lang="ko-KR" altLang="en-US" sz="2000" dirty="0"/>
              <a:t>란</a:t>
            </a:r>
            <a:r>
              <a:rPr lang="en-US" altLang="ko-KR" sz="2000" dirty="0"/>
              <a:t>?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DC</a:t>
            </a:r>
            <a:r>
              <a:rPr lang="ko-KR" altLang="en-US" sz="1600" dirty="0"/>
              <a:t> 모터에 귀환 회로를 추가하여 정확한 위치 제어가 가능하게 구성된 모터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아두이노의</a:t>
            </a:r>
            <a:r>
              <a:rPr lang="ko-KR" altLang="en-US" sz="1600" dirty="0"/>
              <a:t> </a:t>
            </a:r>
            <a:r>
              <a:rPr lang="en-US" altLang="ko-KR" sz="1600" dirty="0"/>
              <a:t>PWM</a:t>
            </a:r>
            <a:r>
              <a:rPr lang="ko-KR" altLang="en-US" sz="1600" dirty="0"/>
              <a:t>제어를 통해 </a:t>
            </a:r>
            <a:r>
              <a:rPr lang="ko-KR" altLang="en-US" sz="1600" dirty="0" err="1"/>
              <a:t>서보모터의</a:t>
            </a:r>
            <a:r>
              <a:rPr lang="ko-KR" altLang="en-US" sz="1600" dirty="0"/>
              <a:t> 각도를 제어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3</a:t>
            </a:r>
            <a:r>
              <a:rPr lang="ko-KR" altLang="en-US" sz="1600" dirty="0"/>
              <a:t>개의 핀으로 구성되어 있음 </a:t>
            </a:r>
            <a:r>
              <a:rPr lang="en-US" altLang="ko-KR" sz="1600" dirty="0"/>
              <a:t>(VCC, GND, SIG)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272303-5481-4DDD-9D8B-6EEE0F13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19" y="5080544"/>
            <a:ext cx="3439005" cy="619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C5B144-93BF-4F7F-A6A3-076DCFBFE05A}"/>
              </a:ext>
            </a:extLst>
          </p:cNvPr>
          <p:cNvSpPr txBox="1"/>
          <p:nvPr/>
        </p:nvSpPr>
        <p:spPr>
          <a:xfrm>
            <a:off x="9206830" y="5870263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</a:t>
            </a:r>
            <a:r>
              <a:rPr lang="ko-KR" altLang="en-US" sz="1100" dirty="0" err="1"/>
              <a:t>서보모터</a:t>
            </a:r>
            <a:r>
              <a:rPr lang="ko-KR" altLang="en-US" sz="1100" dirty="0"/>
              <a:t> 구조 및 핀 구성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60B38-D9D0-484E-9717-063F59AFE249}"/>
              </a:ext>
            </a:extLst>
          </p:cNvPr>
          <p:cNvSpPr txBox="1"/>
          <p:nvPr/>
        </p:nvSpPr>
        <p:spPr>
          <a:xfrm>
            <a:off x="6135770" y="5870263"/>
            <a:ext cx="183095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 err="1"/>
              <a:t>서보모터</a:t>
            </a:r>
            <a:r>
              <a:rPr lang="ko-KR" altLang="en-US" sz="1100" dirty="0"/>
              <a:t> 회전 각도 범위</a:t>
            </a:r>
            <a:r>
              <a:rPr lang="en-US" altLang="ko-KR" sz="1100" dirty="0"/>
              <a:t>]</a:t>
            </a:r>
            <a:endParaRPr 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BCF73D-0D41-4146-8B1A-C99F8ACF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524" y="2765029"/>
            <a:ext cx="2872584" cy="28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3.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제어하면서 </a:t>
            </a:r>
            <a:r>
              <a:rPr lang="ko-KR" altLang="en-US" sz="2400" dirty="0" err="1"/>
              <a:t>각도값</a:t>
            </a:r>
            <a:r>
              <a:rPr lang="ko-KR" altLang="en-US" sz="2400" dirty="0"/>
              <a:t>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확인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가변저항 회전에 따라 </a:t>
            </a:r>
            <a:r>
              <a:rPr lang="ko-KR" altLang="en-US" sz="1600" dirty="0" err="1"/>
              <a:t>서보모터의</a:t>
            </a:r>
            <a:r>
              <a:rPr lang="ko-KR" altLang="en-US" sz="1600" dirty="0"/>
              <a:t> 각도 값이 변하는 것을 확인할 수 있습니다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변경된 각도 값은 </a:t>
            </a:r>
            <a:r>
              <a:rPr lang="en-US" altLang="ko-KR" sz="1600" dirty="0"/>
              <a:t>LCD 1602(I2C)</a:t>
            </a:r>
            <a:r>
              <a:rPr lang="ko-KR" altLang="en-US" sz="1600" dirty="0"/>
              <a:t>에 출력됩니다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C32E3-024A-4ABF-8A6E-3A634675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56" y="2595687"/>
            <a:ext cx="7514379" cy="4014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53574-60E2-4AD1-8689-C9AEAC0D2E34}"/>
              </a:ext>
            </a:extLst>
          </p:cNvPr>
          <p:cNvSpPr txBox="1"/>
          <p:nvPr/>
        </p:nvSpPr>
        <p:spPr>
          <a:xfrm>
            <a:off x="2784097" y="6543410"/>
            <a:ext cx="465063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/>
              <a:t>[</a:t>
            </a:r>
            <a:r>
              <a:rPr lang="ko-KR" altLang="en-US" sz="1100" dirty="0"/>
              <a:t>가변저항 회전에 따라 </a:t>
            </a:r>
            <a:r>
              <a:rPr lang="ko-KR" altLang="en-US" sz="1100" dirty="0" err="1"/>
              <a:t>서보모터</a:t>
            </a:r>
            <a:r>
              <a:rPr lang="ko-KR" altLang="en-US" sz="1100" dirty="0"/>
              <a:t> 각도 및 </a:t>
            </a:r>
            <a:r>
              <a:rPr lang="en-US" altLang="ko-KR" sz="1100" dirty="0"/>
              <a:t>LCD </a:t>
            </a:r>
            <a:r>
              <a:rPr lang="ko-KR" altLang="en-US" sz="1100" dirty="0"/>
              <a:t>모니터 값이 변하는 모습</a:t>
            </a:r>
            <a:r>
              <a:rPr lang="en-US" altLang="ko-KR" sz="1100" dirty="0"/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3232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3. </a:t>
            </a:r>
            <a:r>
              <a:rPr lang="ko-KR" altLang="en-US" sz="2400" dirty="0"/>
              <a:t>가변저항을 사용하여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제어하면서 </a:t>
            </a:r>
            <a:r>
              <a:rPr lang="ko-KR" altLang="en-US" sz="2400" dirty="0" err="1"/>
              <a:t>각도값</a:t>
            </a:r>
            <a:r>
              <a:rPr lang="ko-KR" altLang="en-US" sz="2400" dirty="0"/>
              <a:t> </a:t>
            </a:r>
            <a:r>
              <a:rPr lang="en-US" altLang="ko-KR" sz="2400" dirty="0"/>
              <a:t>LCD</a:t>
            </a:r>
            <a:r>
              <a:rPr lang="ko-KR" altLang="en-US" sz="2400" dirty="0"/>
              <a:t>에 출력하기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작동 영상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886626" y="1601655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온라인 미디어 3" title="[에듀이노]  아두이노 서보모터 LCD로 각도 확인하기">
            <a:hlinkClick r:id="" action="ppaction://media"/>
            <a:extLst>
              <a:ext uri="{FF2B5EF4-FFF2-40B4-BE49-F238E27FC236}">
                <a16:creationId xmlns:a16="http://schemas.microsoft.com/office/drawing/2014/main" id="{FB919B47-A97A-4A9F-97A3-77021CB926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8025" y="1996306"/>
            <a:ext cx="7629091" cy="43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1" y="1158245"/>
            <a:ext cx="11486606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과제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필수 동작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1</a:t>
            </a:r>
            <a:r>
              <a:rPr lang="ko-KR" altLang="en-US" sz="1800" dirty="0"/>
              <a:t>초 단위로 </a:t>
            </a:r>
            <a:r>
              <a:rPr lang="en-US" altLang="ko-KR" sz="1800" dirty="0"/>
              <a:t>15</a:t>
            </a:r>
            <a:r>
              <a:rPr lang="ko-KR" altLang="en-US" sz="1800" dirty="0" err="1"/>
              <a:t>도씩</a:t>
            </a:r>
            <a:r>
              <a:rPr lang="ko-KR" altLang="en-US" sz="1800" dirty="0"/>
              <a:t> 시계방향으로 </a:t>
            </a:r>
            <a:r>
              <a:rPr lang="ko-KR" altLang="en-US" sz="1800" dirty="0" err="1"/>
              <a:t>서보모터가</a:t>
            </a:r>
            <a:r>
              <a:rPr lang="ko-KR" altLang="en-US" sz="1800" dirty="0"/>
              <a:t> 회전하다가</a:t>
            </a:r>
            <a:r>
              <a:rPr lang="en-US" altLang="ko-KR" sz="1800" dirty="0"/>
              <a:t>, </a:t>
            </a:r>
            <a:r>
              <a:rPr lang="ko-KR" altLang="en-US" sz="1800" dirty="0"/>
              <a:t>한 바퀴를 완전히 회전하게 되면 다시 반대 방향으로 회전을 진행하는 코드를 작성하고 그 동작을 확인해 보세요</a:t>
            </a:r>
            <a:r>
              <a:rPr lang="en-US" altLang="ko-KR" sz="18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코드와 동작 결과를 영상으로 촬영하여 제출</a:t>
            </a: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3AD4F3-6A19-424E-933D-4196641CC574}"/>
              </a:ext>
            </a:extLst>
          </p:cNvPr>
          <p:cNvSpPr/>
          <p:nvPr/>
        </p:nvSpPr>
        <p:spPr>
          <a:xfrm>
            <a:off x="9858347" y="143928"/>
            <a:ext cx="1899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Fin </a:t>
            </a:r>
            <a:r>
              <a:rPr lang="ko-KR" altLang="en-US" sz="1600" b="1" dirty="0">
                <a:solidFill>
                  <a:schemeClr val="bg1"/>
                </a:solidFill>
              </a:rPr>
              <a:t>모드 설정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2BFF4-4923-4D41-A8F9-88C8BD3F46CD}"/>
              </a:ext>
            </a:extLst>
          </p:cNvPr>
          <p:cNvSpPr/>
          <p:nvPr/>
        </p:nvSpPr>
        <p:spPr>
          <a:xfrm>
            <a:off x="5414589" y="5811946"/>
            <a:ext cx="6630597" cy="1031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CDEB12-2B2B-4D7C-9CAF-2D00C6ECAAA6}"/>
              </a:ext>
            </a:extLst>
          </p:cNvPr>
          <p:cNvSpPr/>
          <p:nvPr/>
        </p:nvSpPr>
        <p:spPr>
          <a:xfrm>
            <a:off x="9521996" y="5821024"/>
            <a:ext cx="2462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LED </a:t>
            </a:r>
            <a:r>
              <a:rPr lang="ko-KR" altLang="en-US" sz="1600" b="1" dirty="0">
                <a:solidFill>
                  <a:schemeClr val="bg1"/>
                </a:solidFill>
              </a:rPr>
              <a:t>불빛 출력 함수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57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2281" y="3039621"/>
            <a:ext cx="10629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03B5B"/>
                </a:solidFill>
                <a:latin typeface="Segoe UI Black" panose="020B0A02040204020203" pitchFamily="34" charset="0"/>
                <a:ea typeface="+mj-ea"/>
                <a:cs typeface="Segoe UI Black" panose="020B0A02040204020203" pitchFamily="34" charset="0"/>
              </a:rPr>
              <a:t>Conclusion</a:t>
            </a:r>
            <a:endParaRPr lang="ko-KR" altLang="en-US" sz="4400" b="1" dirty="0">
              <a:solidFill>
                <a:srgbClr val="203B5B"/>
              </a:solidFill>
              <a:latin typeface="Segoe UI Black" panose="020B0A02040204020203" pitchFamily="34" charset="0"/>
              <a:ea typeface="+mj-ea"/>
              <a:cs typeface="Segoe UI Black" panose="020B0A02040204020203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91438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34343" y="3023852"/>
            <a:ext cx="692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감사합니다</a:t>
            </a:r>
            <a:r>
              <a:rPr lang="en-US" altLang="ko-KR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.</a:t>
            </a:r>
            <a:endParaRPr lang="ko-KR" altLang="en-US" sz="4800" b="1" dirty="0">
              <a:ln>
                <a:solidFill>
                  <a:schemeClr val="accent4">
                    <a:shade val="50000"/>
                    <a:satMod val="120000"/>
                    <a:alpha val="0"/>
                  </a:schemeClr>
                </a:solidFill>
              </a:ln>
              <a:solidFill>
                <a:srgbClr val="203B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20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서보모터의</a:t>
            </a:r>
            <a:r>
              <a:rPr lang="ko-KR" altLang="en-US" sz="2400" dirty="0"/>
              <a:t> 이해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실생활 속 </a:t>
            </a:r>
            <a:r>
              <a:rPr lang="ko-KR" altLang="en-US" sz="2000" dirty="0" err="1"/>
              <a:t>서보모터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err="1"/>
              <a:t>서보모터는</a:t>
            </a:r>
            <a:r>
              <a:rPr lang="ko-KR" altLang="en-US" sz="1800" dirty="0"/>
              <a:t> </a:t>
            </a:r>
            <a:r>
              <a:rPr lang="en-US" altLang="ko-KR" sz="1800" dirty="0"/>
              <a:t>0º ~ 180º</a:t>
            </a:r>
            <a:r>
              <a:rPr lang="ko-KR" altLang="en-US" sz="1800" dirty="0"/>
              <a:t>의 각도를 정밀하게 제어할 수 있음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로봇 분야에서 관절이나 손과 같은 정밀함이 필요한 쪽으로 많이 사용됨 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D5E876-92D6-4832-81B4-5A3B1A60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82" y="2810240"/>
            <a:ext cx="8287219" cy="35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4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서보모터의</a:t>
            </a:r>
            <a:r>
              <a:rPr lang="ko-KR" altLang="en-US" sz="2400" dirty="0"/>
              <a:t> 이해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Pulse Width Modulation (PWM, </a:t>
            </a:r>
            <a:r>
              <a:rPr lang="ko-KR" altLang="en-US" sz="2000" dirty="0"/>
              <a:t>펄스 폭 변조</a:t>
            </a:r>
            <a:r>
              <a:rPr lang="en-US" altLang="ko-KR" sz="2000" dirty="0"/>
              <a:t>) </a:t>
            </a:r>
            <a:r>
              <a:rPr lang="ko-KR" altLang="en-US" sz="2000" dirty="0"/>
              <a:t>란</a:t>
            </a:r>
            <a:r>
              <a:rPr lang="en-US" altLang="ko-KR" sz="2000" dirty="0"/>
              <a:t>?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펄스의 폭을 컨트롤 하는 주기 제어 방법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출력되는 전압 값을 일정한 비율</a:t>
            </a:r>
            <a:r>
              <a:rPr lang="en-US" altLang="ko-KR" sz="1600" dirty="0"/>
              <a:t>(duty)</a:t>
            </a:r>
            <a:r>
              <a:rPr lang="ko-KR" altLang="en-US" sz="1600" dirty="0"/>
              <a:t> 동안은 </a:t>
            </a:r>
            <a:r>
              <a:rPr lang="en-US" altLang="ko-KR" sz="1600" dirty="0"/>
              <a:t>HIGH</a:t>
            </a:r>
            <a:r>
              <a:rPr lang="ko-KR" altLang="en-US" sz="1600" dirty="0"/>
              <a:t>를 유지하여 출력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나머지는 </a:t>
            </a:r>
            <a:r>
              <a:rPr lang="en-US" altLang="ko-KR" sz="1600" dirty="0"/>
              <a:t>LOW</a:t>
            </a:r>
            <a:r>
              <a:rPr lang="ko-KR" altLang="en-US" sz="1600" dirty="0"/>
              <a:t>를 출력하여 </a:t>
            </a:r>
            <a:r>
              <a:rPr lang="ko-KR" altLang="en-US" sz="1600" dirty="0" err="1"/>
              <a:t>사각파</a:t>
            </a:r>
            <a:r>
              <a:rPr lang="ko-KR" altLang="en-US" sz="1600" dirty="0"/>
              <a:t> 출력 발생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663AB8-761A-4F17-BA1D-72BDA55D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64" y="3347185"/>
            <a:ext cx="786874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서보모터의</a:t>
            </a:r>
            <a:r>
              <a:rPr lang="ko-KR" altLang="en-US" sz="2400" dirty="0"/>
              <a:t> 이해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시리얼 모니터를 이용하여 </a:t>
            </a:r>
            <a:r>
              <a:rPr lang="ko-KR" altLang="en-US" sz="2000" dirty="0" err="1"/>
              <a:t>서보모터의</a:t>
            </a:r>
            <a:r>
              <a:rPr lang="ko-KR" altLang="en-US" sz="2000" dirty="0"/>
              <a:t> 각도를 제어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시리얼 모니터에 </a:t>
            </a:r>
            <a:r>
              <a:rPr lang="en-US" altLang="ko-KR" sz="2000" dirty="0"/>
              <a:t>‘u’ 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입력하여 현재 각도에서 </a:t>
            </a:r>
            <a:r>
              <a:rPr lang="en-US" altLang="ko-KR" sz="2000" dirty="0"/>
              <a:t>15</a:t>
            </a:r>
            <a:r>
              <a:rPr lang="ko-KR" altLang="en-US" sz="2000" dirty="0"/>
              <a:t>도 더하여 </a:t>
            </a:r>
            <a:r>
              <a:rPr lang="ko-KR" altLang="en-US" sz="2000" dirty="0" err="1"/>
              <a:t>서보모터를</a:t>
            </a:r>
            <a:r>
              <a:rPr lang="ko-KR" altLang="en-US" sz="2000" dirty="0"/>
              <a:t> 회전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시리얼 모니터에 </a:t>
            </a:r>
            <a:r>
              <a:rPr lang="en-US" altLang="ko-KR" sz="2000" dirty="0"/>
              <a:t>‘d’ 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입력하면 현재 각도에서 </a:t>
            </a:r>
            <a:r>
              <a:rPr lang="en-US" altLang="ko-KR" sz="2000" dirty="0"/>
              <a:t>15</a:t>
            </a:r>
            <a:r>
              <a:rPr lang="ko-KR" altLang="en-US" sz="2000" dirty="0"/>
              <a:t>도를 빼면서 회전 하는 예제를 진행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93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 err="1"/>
              <a:t>서보모터</a:t>
            </a:r>
            <a:r>
              <a:rPr lang="ko-KR" altLang="en-US" sz="2400" dirty="0"/>
              <a:t> 사용하기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준비물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우노</a:t>
            </a:r>
            <a:r>
              <a:rPr lang="ko-KR" altLang="en-US" sz="1600" dirty="0"/>
              <a:t> 보드</a:t>
            </a:r>
            <a:r>
              <a:rPr lang="en-US" altLang="ko-KR" sz="1600" dirty="0"/>
              <a:t>(SMD), </a:t>
            </a:r>
            <a:r>
              <a:rPr lang="ko-KR" altLang="en-US" sz="1600" dirty="0"/>
              <a:t>점퍼 케이블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</a:t>
            </a:r>
            <a:r>
              <a:rPr lang="en-US" altLang="ko-KR" sz="1600" dirty="0"/>
              <a:t>SG-90</a:t>
            </a:r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위  결선표와 결선도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연결사진을 참고하여 연결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수</a:t>
            </a:r>
            <a:r>
              <a:rPr lang="en-US" altLang="ko-KR" sz="1600" dirty="0"/>
              <a:t>-</a:t>
            </a:r>
            <a:r>
              <a:rPr lang="ko-KR" altLang="en-US" sz="1600" dirty="0"/>
              <a:t>수 점퍼케이블</a:t>
            </a:r>
            <a:r>
              <a:rPr lang="en-US" altLang="ko-KR" sz="1600" dirty="0"/>
              <a:t>’</a:t>
            </a:r>
            <a:r>
              <a:rPr lang="ko-KR" altLang="en-US" sz="1600" dirty="0"/>
              <a:t>을 이용하여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전원 단자에 꽂아서 </a:t>
            </a:r>
            <a:r>
              <a:rPr lang="ko-KR" altLang="en-US" sz="1600" dirty="0" err="1"/>
              <a:t>우노보드와</a:t>
            </a:r>
            <a:r>
              <a:rPr lang="ko-KR" altLang="en-US" sz="1600" dirty="0"/>
              <a:t> 연결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B35FE-A28A-4111-9A97-635DE9B4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75" y="2342648"/>
            <a:ext cx="4742644" cy="28575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857AC-4B8C-42BB-B25B-39859FA29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01" y="2242221"/>
            <a:ext cx="3983115" cy="33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시리얼 모니터를 이용하여 </a:t>
            </a:r>
            <a:r>
              <a:rPr lang="ko-KR" altLang="en-US" sz="2400" dirty="0" err="1"/>
              <a:t>서보모터의</a:t>
            </a:r>
            <a:r>
              <a:rPr lang="ko-KR" altLang="en-US" sz="2400" dirty="0"/>
              <a:t> 각도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예제 코드 설명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시리얼 모니터를 통해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보드로 입력을 받는다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시리얼 모니터에 </a:t>
            </a:r>
            <a:r>
              <a:rPr lang="en-US" altLang="ko-KR" sz="1600" dirty="0"/>
              <a:t>‘u’</a:t>
            </a:r>
            <a:r>
              <a:rPr lang="ko-KR" altLang="en-US" sz="1600" dirty="0"/>
              <a:t>를 입력하면 현재 각도에서 </a:t>
            </a:r>
            <a:r>
              <a:rPr lang="en-US" altLang="ko-KR" sz="1600" dirty="0"/>
              <a:t>15º</a:t>
            </a:r>
            <a:r>
              <a:rPr lang="ko-KR" altLang="en-US" sz="1600" dirty="0"/>
              <a:t>씩 증가하여 </a:t>
            </a:r>
            <a:r>
              <a:rPr lang="ko-KR" altLang="en-US" sz="1600" dirty="0" err="1"/>
              <a:t>서보모터를</a:t>
            </a:r>
            <a:r>
              <a:rPr lang="ko-KR" altLang="en-US" sz="1600" dirty="0"/>
              <a:t> 회전시킨다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시리얼 모니터에 </a:t>
            </a:r>
            <a:r>
              <a:rPr lang="en-US" altLang="ko-KR" sz="1600" dirty="0"/>
              <a:t>‘d’</a:t>
            </a:r>
            <a:r>
              <a:rPr lang="ko-KR" altLang="en-US" sz="1600" dirty="0"/>
              <a:t>를 입력하면 현재 각도에서 </a:t>
            </a:r>
            <a:r>
              <a:rPr lang="en-US" altLang="ko-KR" sz="1600" dirty="0"/>
              <a:t>15º</a:t>
            </a:r>
            <a:r>
              <a:rPr lang="ko-KR" altLang="en-US" sz="1600" dirty="0"/>
              <a:t>씩 감소하여 </a:t>
            </a:r>
            <a:r>
              <a:rPr lang="ko-KR" altLang="en-US" sz="1600" dirty="0" err="1"/>
              <a:t>서보모터를</a:t>
            </a:r>
            <a:r>
              <a:rPr lang="ko-KR" altLang="en-US" sz="1600" dirty="0"/>
              <a:t> 회전시킨다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ko-KR" altLang="en-US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연결을 마친 후 </a:t>
            </a:r>
            <a:r>
              <a:rPr lang="ko-KR" altLang="en-US" sz="1600" b="1" dirty="0" err="1"/>
              <a:t>아두이노와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PC </a:t>
            </a:r>
            <a:r>
              <a:rPr lang="ko-KR" altLang="en-US" sz="1600" b="1" dirty="0"/>
              <a:t>를 연결하여 다음 장의 코드를 </a:t>
            </a:r>
            <a:r>
              <a:rPr lang="ko-KR" altLang="en-US" sz="1600" b="1" dirty="0" err="1"/>
              <a:t>아두이노</a:t>
            </a:r>
            <a:r>
              <a:rPr lang="ko-KR" altLang="en-US" sz="1600" b="1" dirty="0"/>
              <a:t> 스케치에 입력 후 업로드 해줍니다</a:t>
            </a:r>
            <a:r>
              <a:rPr lang="en-US" altLang="ko-KR" sz="1600" b="1" dirty="0"/>
              <a:t>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시리얼 모니터를 이용하여 </a:t>
            </a:r>
            <a:r>
              <a:rPr lang="ko-KR" altLang="en-US" sz="2400" dirty="0" err="1"/>
              <a:t>서보모터의</a:t>
            </a:r>
            <a:r>
              <a:rPr lang="ko-KR" altLang="en-US" sz="2400" dirty="0"/>
              <a:t> 각도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6448676" y="1553528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4C71D-6339-457B-BC7F-9F59EE8E104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39814" y="3394564"/>
            <a:ext cx="1164026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B487B-5196-4F74-B892-28EA75437062}"/>
              </a:ext>
            </a:extLst>
          </p:cNvPr>
          <p:cNvSpPr/>
          <p:nvPr/>
        </p:nvSpPr>
        <p:spPr>
          <a:xfrm>
            <a:off x="1063592" y="3225472"/>
            <a:ext cx="2148228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서보모터</a:t>
            </a:r>
            <a:r>
              <a:rPr lang="ko-KR" altLang="en-US" sz="1100" dirty="0"/>
              <a:t> 제어를 위한</a:t>
            </a:r>
            <a:endParaRPr lang="en-US" altLang="ko-KR" sz="1100" dirty="0"/>
          </a:p>
          <a:p>
            <a:pPr lvl="1" algn="ctr">
              <a:lnSpc>
                <a:spcPct val="100000"/>
              </a:lnSpc>
            </a:pPr>
            <a:r>
              <a:rPr lang="ko-KR" altLang="en-US" sz="1100" dirty="0"/>
              <a:t>객체 및 변수 선언</a:t>
            </a:r>
            <a:endParaRPr lang="en-US" altLang="ko-KR" sz="11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40C486-088D-4FCD-A439-C8096890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27" y="2431403"/>
            <a:ext cx="7306695" cy="317226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9DA816-9B29-4E5B-A8BD-7E4E86DEA64D}"/>
              </a:ext>
            </a:extLst>
          </p:cNvPr>
          <p:cNvCxnSpPr>
            <a:cxnSpLocks/>
          </p:cNvCxnSpPr>
          <p:nvPr/>
        </p:nvCxnSpPr>
        <p:spPr>
          <a:xfrm flipH="1">
            <a:off x="3609474" y="4146010"/>
            <a:ext cx="1020278" cy="24792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BC4DE-DA6B-429D-AE86-38EBFB88E79B}"/>
              </a:ext>
            </a:extLst>
          </p:cNvPr>
          <p:cNvSpPr/>
          <p:nvPr/>
        </p:nvSpPr>
        <p:spPr>
          <a:xfrm>
            <a:off x="1063592" y="4252046"/>
            <a:ext cx="259052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서보모터가</a:t>
            </a:r>
            <a:r>
              <a:rPr lang="ko-KR" altLang="en-US" sz="1100" dirty="0"/>
              <a:t> 연결된 핀에 접근</a:t>
            </a:r>
            <a:endParaRPr lang="en-US" altLang="ko-KR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78CA5-885F-4ACF-BA5D-353AF61BF422}"/>
              </a:ext>
            </a:extLst>
          </p:cNvPr>
          <p:cNvSpPr/>
          <p:nvPr/>
        </p:nvSpPr>
        <p:spPr>
          <a:xfrm>
            <a:off x="4629752" y="4017537"/>
            <a:ext cx="1929865" cy="2499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0ABD12-28F1-4694-BFE1-2E1380097729}"/>
              </a:ext>
            </a:extLst>
          </p:cNvPr>
          <p:cNvSpPr/>
          <p:nvPr/>
        </p:nvSpPr>
        <p:spPr>
          <a:xfrm>
            <a:off x="4403840" y="2957810"/>
            <a:ext cx="1501260" cy="8735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7F4653-9D73-4527-9305-C5234A672601}"/>
              </a:ext>
            </a:extLst>
          </p:cNvPr>
          <p:cNvSpPr/>
          <p:nvPr/>
        </p:nvSpPr>
        <p:spPr>
          <a:xfrm>
            <a:off x="4403840" y="2483291"/>
            <a:ext cx="1815657" cy="198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FE91D9-7187-4843-A2F2-898ED2426A4E}"/>
              </a:ext>
            </a:extLst>
          </p:cNvPr>
          <p:cNvCxnSpPr>
            <a:cxnSpLocks/>
          </p:cNvCxnSpPr>
          <p:nvPr/>
        </p:nvCxnSpPr>
        <p:spPr>
          <a:xfrm flipH="1">
            <a:off x="3280241" y="2598651"/>
            <a:ext cx="1164026" cy="962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872D11-7BC7-4190-838F-E367879A1316}"/>
              </a:ext>
            </a:extLst>
          </p:cNvPr>
          <p:cNvSpPr/>
          <p:nvPr/>
        </p:nvSpPr>
        <p:spPr>
          <a:xfrm>
            <a:off x="847022" y="2453638"/>
            <a:ext cx="249469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서보모터</a:t>
            </a:r>
            <a:r>
              <a:rPr lang="ko-KR" altLang="en-US" sz="1100" dirty="0"/>
              <a:t> 라이브러리 추가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3335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A1EC38-B094-49C6-9473-FE774D342C9C}"/>
              </a:ext>
            </a:extLst>
          </p:cNvPr>
          <p:cNvGrpSpPr/>
          <p:nvPr/>
        </p:nvGrpSpPr>
        <p:grpSpPr>
          <a:xfrm>
            <a:off x="5126327" y="1762495"/>
            <a:ext cx="3322236" cy="4803973"/>
            <a:chOff x="7407498" y="1553528"/>
            <a:chExt cx="3322236" cy="480397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633B0A-B18A-41BC-9D28-8B0540464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498" y="1553528"/>
              <a:ext cx="3322236" cy="204366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BFCC2AB-589E-4C1C-AA50-E4498C55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498" y="3597191"/>
              <a:ext cx="3194729" cy="21898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D9C8667-7A1B-44B0-B4DC-39F4ECA2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7498" y="5787005"/>
              <a:ext cx="2398890" cy="57049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ko-KR" altLang="en-US" sz="2400" dirty="0"/>
              <a:t>시리얼 모니터를 이용하여 </a:t>
            </a:r>
            <a:r>
              <a:rPr lang="ko-KR" altLang="en-US" sz="2400" dirty="0" err="1"/>
              <a:t>서보모터의</a:t>
            </a:r>
            <a:r>
              <a:rPr lang="ko-KR" altLang="en-US" sz="2400" dirty="0"/>
              <a:t> 각도 제어하기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작성하기</a:t>
            </a: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7E04B-CA39-4F3B-AB44-8B2E49CE8A4B}"/>
              </a:ext>
            </a:extLst>
          </p:cNvPr>
          <p:cNvSpPr/>
          <p:nvPr/>
        </p:nvSpPr>
        <p:spPr>
          <a:xfrm>
            <a:off x="3801745" y="1601655"/>
            <a:ext cx="5271376" cy="1651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4C71D-6339-457B-BC7F-9F59EE8E104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325692" y="2200059"/>
            <a:ext cx="985346" cy="46307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B487B-5196-4F74-B892-28EA75437062}"/>
              </a:ext>
            </a:extLst>
          </p:cNvPr>
          <p:cNvSpPr/>
          <p:nvPr/>
        </p:nvSpPr>
        <p:spPr>
          <a:xfrm>
            <a:off x="1867683" y="2532327"/>
            <a:ext cx="245800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시리얼 모니터에서 </a:t>
            </a:r>
            <a:r>
              <a:rPr lang="ko-KR" altLang="en-US" sz="1100" dirty="0" err="1"/>
              <a:t>입력받기</a:t>
            </a:r>
            <a:endParaRPr lang="en-US" altLang="ko-KR" sz="11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9DA816-9B29-4E5B-A8BD-7E4E86DEA64D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4308566" y="2431619"/>
            <a:ext cx="1002472" cy="56176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BC4DE-DA6B-429D-AE86-38EBFB88E79B}"/>
              </a:ext>
            </a:extLst>
          </p:cNvPr>
          <p:cNvSpPr/>
          <p:nvPr/>
        </p:nvSpPr>
        <p:spPr>
          <a:xfrm>
            <a:off x="2953267" y="5799514"/>
            <a:ext cx="1300055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예외처리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C47C6-B434-443A-9F07-584617BBE19E}"/>
              </a:ext>
            </a:extLst>
          </p:cNvPr>
          <p:cNvSpPr/>
          <p:nvPr/>
        </p:nvSpPr>
        <p:spPr>
          <a:xfrm>
            <a:off x="5293912" y="2095375"/>
            <a:ext cx="1434163" cy="1874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7C3342-E756-4875-BD95-A180A5637CE5}"/>
              </a:ext>
            </a:extLst>
          </p:cNvPr>
          <p:cNvSpPr/>
          <p:nvPr/>
        </p:nvSpPr>
        <p:spPr>
          <a:xfrm>
            <a:off x="5520106" y="2942058"/>
            <a:ext cx="971629" cy="138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D70943-65E8-4569-AD57-7101065AA78F}"/>
              </a:ext>
            </a:extLst>
          </p:cNvPr>
          <p:cNvSpPr/>
          <p:nvPr/>
        </p:nvSpPr>
        <p:spPr>
          <a:xfrm>
            <a:off x="5520105" y="3075798"/>
            <a:ext cx="971629" cy="2786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BB1879-4FF5-4A6B-ABA9-CD4C01F14D12}"/>
              </a:ext>
            </a:extLst>
          </p:cNvPr>
          <p:cNvSpPr/>
          <p:nvPr/>
        </p:nvSpPr>
        <p:spPr>
          <a:xfrm>
            <a:off x="5520105" y="3429604"/>
            <a:ext cx="971629" cy="124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E04A3D-D28D-4176-B9E3-631B44F2A2E4}"/>
              </a:ext>
            </a:extLst>
          </p:cNvPr>
          <p:cNvSpPr/>
          <p:nvPr/>
        </p:nvSpPr>
        <p:spPr>
          <a:xfrm>
            <a:off x="5311038" y="2360793"/>
            <a:ext cx="853959" cy="124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84310C-A7D3-4D09-BA6E-8569BD0C3F59}"/>
              </a:ext>
            </a:extLst>
          </p:cNvPr>
          <p:cNvSpPr/>
          <p:nvPr/>
        </p:nvSpPr>
        <p:spPr>
          <a:xfrm>
            <a:off x="5311038" y="5633733"/>
            <a:ext cx="1960865" cy="5071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4F24FA-9622-4DE4-8B50-2074D7E395C5}"/>
              </a:ext>
            </a:extLst>
          </p:cNvPr>
          <p:cNvSpPr/>
          <p:nvPr/>
        </p:nvSpPr>
        <p:spPr>
          <a:xfrm>
            <a:off x="2488616" y="2862579"/>
            <a:ext cx="1819950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 err="1"/>
              <a:t>입력받은</a:t>
            </a:r>
            <a:r>
              <a:rPr lang="ko-KR" altLang="en-US" sz="1100" dirty="0"/>
              <a:t> 값 확인</a:t>
            </a:r>
            <a:endParaRPr lang="en-US" altLang="ko-KR" sz="11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FC6410-081C-4FF0-AC2F-700F7338A8A0}"/>
              </a:ext>
            </a:extLst>
          </p:cNvPr>
          <p:cNvSpPr/>
          <p:nvPr/>
        </p:nvSpPr>
        <p:spPr>
          <a:xfrm>
            <a:off x="2591647" y="3270190"/>
            <a:ext cx="191403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각도 값 변경</a:t>
            </a:r>
            <a:endParaRPr lang="en-US" altLang="ko-KR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3A3EC3-3E47-45BB-A456-E373CB737F63}"/>
              </a:ext>
            </a:extLst>
          </p:cNvPr>
          <p:cNvSpPr/>
          <p:nvPr/>
        </p:nvSpPr>
        <p:spPr>
          <a:xfrm>
            <a:off x="2488616" y="3662919"/>
            <a:ext cx="1934052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dirty="0"/>
              <a:t>각도 상한 제어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4F4B54-BF49-4B22-BC0A-B653F6C25494}"/>
              </a:ext>
            </a:extLst>
          </p:cNvPr>
          <p:cNvSpPr/>
          <p:nvPr/>
        </p:nvSpPr>
        <p:spPr>
          <a:xfrm>
            <a:off x="2353393" y="4127105"/>
            <a:ext cx="195517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sz="1100" err="1"/>
              <a:t>서보모터로</a:t>
            </a:r>
            <a:r>
              <a:rPr lang="ko-KR" altLang="en-US" sz="1100" dirty="0"/>
              <a:t> 값 전달</a:t>
            </a:r>
            <a:endParaRPr lang="en-US" altLang="ko-KR" sz="11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FD8DE4-F400-4E9E-938F-F9C885350DA0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298223" y="3011072"/>
            <a:ext cx="1221883" cy="389924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3B7427-0499-4131-B16B-9DEE81EE8F43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308566" y="3215102"/>
            <a:ext cx="1211539" cy="59193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339748-5FC3-4381-A925-92DA965F38A0}"/>
              </a:ext>
            </a:extLst>
          </p:cNvPr>
          <p:cNvCxnSpPr>
            <a:cxnSpLocks/>
            <a:stCxn id="24" idx="1"/>
            <a:endCxn id="38" idx="3"/>
          </p:cNvCxnSpPr>
          <p:nvPr/>
        </p:nvCxnSpPr>
        <p:spPr>
          <a:xfrm flipH="1">
            <a:off x="4308566" y="3492097"/>
            <a:ext cx="1211539" cy="76581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E63840A-95A8-4DBA-9ED2-E59FCE32CFB1}"/>
              </a:ext>
            </a:extLst>
          </p:cNvPr>
          <p:cNvCxnSpPr>
            <a:cxnSpLocks/>
          </p:cNvCxnSpPr>
          <p:nvPr/>
        </p:nvCxnSpPr>
        <p:spPr>
          <a:xfrm flipH="1">
            <a:off x="4261885" y="5884267"/>
            <a:ext cx="1032027" cy="4605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7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827</Words>
  <Application>Microsoft Office PowerPoint</Application>
  <PresentationFormat>와이드스크린</PresentationFormat>
  <Paragraphs>195</Paragraphs>
  <Slides>23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Segoe UI Black</vt:lpstr>
      <vt:lpstr>Segoe UI Semibold</vt:lpstr>
      <vt:lpstr>Wingdings</vt:lpstr>
      <vt:lpstr>Office 테마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HJP</dc:creator>
  <cp:lastModifiedBy>Sung In Cho</cp:lastModifiedBy>
  <cp:revision>1548</cp:revision>
  <cp:lastPrinted>2020-11-26T06:04:39Z</cp:lastPrinted>
  <dcterms:created xsi:type="dcterms:W3CDTF">2015-07-05T07:14:50Z</dcterms:created>
  <dcterms:modified xsi:type="dcterms:W3CDTF">2022-06-08T07:12:32Z</dcterms:modified>
</cp:coreProperties>
</file>